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7" r:id="rId9"/>
    <p:sldId id="268" r:id="rId10"/>
    <p:sldId id="270" r:id="rId11"/>
    <p:sldId id="271" r:id="rId12"/>
    <p:sldId id="272" r:id="rId13"/>
    <p:sldId id="273" r:id="rId14"/>
    <p:sldId id="264" r:id="rId15"/>
    <p:sldId id="265" r:id="rId16"/>
    <p:sldId id="285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26F"/>
    <a:srgbClr val="A6A6A6"/>
    <a:srgbClr val="004D8C"/>
    <a:srgbClr val="93BE41"/>
    <a:srgbClr val="007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04769-8F11-4A7C-AF7C-BC22764B9018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A8CDE-567A-4839-8E7D-C3AEDC8A02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253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" y="0"/>
            <a:ext cx="12171166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726476" y="4597051"/>
            <a:ext cx="5135672" cy="1530851"/>
          </a:xfrm>
        </p:spPr>
        <p:txBody>
          <a:bodyPr anchor="ctr">
            <a:noAutofit/>
          </a:bodyPr>
          <a:lstStyle>
            <a:lvl1pPr algn="ctr">
              <a:defRPr sz="4400" b="1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0014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" y="-1"/>
            <a:ext cx="12178533" cy="686559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49499" y="1512383"/>
            <a:ext cx="8242301" cy="30116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09850" y="2560989"/>
            <a:ext cx="7105650" cy="893412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2D2D2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9850" y="1554163"/>
            <a:ext cx="5810250" cy="617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5622229"/>
            <a:ext cx="1179073" cy="104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6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7265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52599"/>
            <a:ext cx="9821449" cy="499171"/>
          </a:xfrm>
        </p:spPr>
        <p:txBody>
          <a:bodyPr>
            <a:noAutofit/>
          </a:bodyPr>
          <a:lstStyle>
            <a:lvl1pPr algn="r">
              <a:defRPr sz="3600" b="1">
                <a:solidFill>
                  <a:srgbClr val="11426F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4843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7265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412282" y="413359"/>
            <a:ext cx="5349658" cy="123975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412282" y="1925833"/>
            <a:ext cx="5349658" cy="4099186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9504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7265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412282" y="526093"/>
            <a:ext cx="5349658" cy="123975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412282" y="1925833"/>
            <a:ext cx="5349658" cy="4099186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3846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7117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412282" y="526093"/>
            <a:ext cx="5349658" cy="123975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412282" y="1925833"/>
            <a:ext cx="5349658" cy="4099186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5452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" y="0"/>
            <a:ext cx="12177117" cy="68663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412282" y="2830877"/>
            <a:ext cx="5349658" cy="123975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51924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" y="1"/>
            <a:ext cx="12177117" cy="6866392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205038" y="1390650"/>
            <a:ext cx="6475412" cy="375761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6864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56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7983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42600" y="60325"/>
            <a:ext cx="1562100" cy="108734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5736529"/>
            <a:ext cx="1179073" cy="1043026"/>
          </a:xfrm>
          <a:prstGeom prst="rect">
            <a:avLst/>
          </a:prstGeom>
        </p:spPr>
      </p:pic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>
          <a:xfrm>
            <a:off x="838200" y="2019300"/>
            <a:ext cx="10515600" cy="35052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489979"/>
            <a:ext cx="10769600" cy="138985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64608" y="163406"/>
            <a:ext cx="9772651" cy="68960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9266" y="184151"/>
            <a:ext cx="9294534" cy="61595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56783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C8B1F-5113-499C-8008-BA304480A9AB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8201-24B8-4416-8BCC-38500F8C4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46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7" r:id="rId5"/>
    <p:sldLayoutId id="2147483658" r:id="rId6"/>
    <p:sldLayoutId id="2147483655" r:id="rId7"/>
    <p:sldLayoutId id="2147483659" r:id="rId8"/>
    <p:sldLayoutId id="2147483660" r:id="rId9"/>
    <p:sldLayoutId id="214748366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emf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emf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600" dirty="0"/>
              <a:t>ELABORATION- PREPARATION ET SUIVI BUDGETAIRE</a:t>
            </a:r>
          </a:p>
        </p:txBody>
      </p:sp>
    </p:spTree>
    <p:extLst>
      <p:ext uri="{BB962C8B-B14F-4D97-AF65-F5344CB8AC3E}">
        <p14:creationId xmlns:p14="http://schemas.microsoft.com/office/powerpoint/2010/main" val="229489305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2486052" y="585433"/>
            <a:ext cx="6916200" cy="451797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fr-FR" dirty="0"/>
              <a:t>LANCEMENT DU PROCESSUS BUDGÉTAIRE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454" y="417581"/>
            <a:ext cx="472500" cy="787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489350" y="417581"/>
            <a:ext cx="472500" cy="787500"/>
          </a:xfrm>
          <a:prstGeom prst="rect">
            <a:avLst/>
          </a:prstGeom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1460310" y="1596788"/>
            <a:ext cx="9962865" cy="4312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lieu au cours d’une réunion dite de lancement</a:t>
            </a:r>
          </a:p>
          <a:p>
            <a:pPr marL="0" lvl="0" indent="0">
              <a:buNone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Tous les responsables opérationnels y sont conviés</a:t>
            </a:r>
          </a:p>
          <a:p>
            <a:pPr marL="0" lvl="0" indent="0">
              <a:buNone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L’animation de la réunion incombe à la DG et au contrôleur de gestion</a:t>
            </a:r>
          </a:p>
          <a:p>
            <a:pPr marL="0" lvl="0" indent="0">
              <a:buNone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débats et exposés portent sur :</a:t>
            </a:r>
          </a:p>
          <a:p>
            <a:pPr lvl="1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faits marquants de l’année en cours</a:t>
            </a:r>
          </a:p>
          <a:p>
            <a:pPr lvl="1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axes prioritaires de développement de l’année suivante</a:t>
            </a:r>
          </a:p>
          <a:p>
            <a:pPr lvl="1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risques et opportunités</a:t>
            </a:r>
          </a:p>
          <a:p>
            <a:pPr lvl="1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moyens nécessaires</a:t>
            </a:r>
          </a:p>
          <a:p>
            <a:pPr lvl="1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Présentation du calendrier budgétaire</a:t>
            </a:r>
          </a:p>
          <a:p>
            <a:pPr lvl="1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Prise de connaissance des maquettes des documents à retourner au contrôleur de gestion</a:t>
            </a:r>
          </a:p>
          <a:p>
            <a:pPr marL="0" lvl="0" indent="0">
              <a:buNone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l’issue de la réunion de lancement, ne doit subsister aucun doute sur les objectifs et travaux à produire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86" y="1542196"/>
            <a:ext cx="396624" cy="39714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86" y="1939338"/>
            <a:ext cx="396624" cy="39714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86" y="2331691"/>
            <a:ext cx="396624" cy="397142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86" y="2783425"/>
            <a:ext cx="396624" cy="39714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86" y="4898828"/>
            <a:ext cx="396624" cy="39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12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537278" y="2152271"/>
            <a:ext cx="4681182" cy="3948282"/>
          </a:xfrm>
          <a:prstGeom prst="rect">
            <a:avLst/>
          </a:prstGeom>
          <a:solidFill>
            <a:srgbClr val="114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2486052" y="585433"/>
            <a:ext cx="6916200" cy="451797"/>
          </a:xfrm>
        </p:spPr>
        <p:txBody>
          <a:bodyPr anchor="ctr">
            <a:normAutofit fontScale="92500"/>
          </a:bodyPr>
          <a:lstStyle/>
          <a:p>
            <a:pPr marL="0" indent="0" algn="ctr">
              <a:buNone/>
            </a:pPr>
            <a:r>
              <a:rPr lang="fr-FR" dirty="0"/>
              <a:t>ELABORATION DES BUDGETS FONCTIONNELS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454" y="417581"/>
            <a:ext cx="472500" cy="787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489350" y="417581"/>
            <a:ext cx="472500" cy="787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6287" y="2152271"/>
            <a:ext cx="4681182" cy="39482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996287" y="1396153"/>
            <a:ext cx="4681181" cy="67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Formalisation des objectifs de l’année à venir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6537278" y="1396153"/>
            <a:ext cx="4681181" cy="67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fr-FR" sz="2000" b="1" dirty="0">
                <a:solidFill>
                  <a:srgbClr val="11426F"/>
                </a:solidFill>
              </a:rPr>
              <a:t>Formalisation des plans d’action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87" y="2430639"/>
            <a:ext cx="396624" cy="397142"/>
          </a:xfrm>
          <a:prstGeom prst="rect">
            <a:avLst/>
          </a:prstGeom>
        </p:spPr>
      </p:pic>
      <p:sp>
        <p:nvSpPr>
          <p:cNvPr id="14" name="Espace réservé du contenu 2"/>
          <p:cNvSpPr txBox="1">
            <a:spLocks/>
          </p:cNvSpPr>
          <p:nvPr/>
        </p:nvSpPr>
        <p:spPr>
          <a:xfrm>
            <a:off x="1378422" y="2294159"/>
            <a:ext cx="3930557" cy="3806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fr-FR" sz="1600" dirty="0">
                <a:solidFill>
                  <a:schemeClr val="tx1"/>
                </a:solidFill>
              </a:rPr>
              <a:t>Sont élaborés par les responsables fonctionnels assistés de leurs collaborateurs</a:t>
            </a:r>
          </a:p>
          <a:p>
            <a:pPr marL="0" lvl="0" indent="0" algn="just">
              <a:buNone/>
            </a:pPr>
            <a:r>
              <a:rPr lang="fr-FR" sz="1600" dirty="0">
                <a:solidFill>
                  <a:schemeClr val="tx1"/>
                </a:solidFill>
              </a:rPr>
              <a:t>Tous les travaux sont faits dans le strict respect de la note de la lettre de cadrage</a:t>
            </a:r>
          </a:p>
          <a:p>
            <a:pPr marL="0" lvl="0" indent="0" algn="just">
              <a:buNone/>
            </a:pPr>
            <a:r>
              <a:rPr lang="fr-FR" sz="1600" dirty="0">
                <a:solidFill>
                  <a:schemeClr val="tx1"/>
                </a:solidFill>
              </a:rPr>
              <a:t>Etapes de la formalisation des objectifs</a:t>
            </a:r>
          </a:p>
          <a:p>
            <a:pPr algn="just"/>
            <a:r>
              <a:rPr lang="fr-FR" sz="1600" dirty="0">
                <a:solidFill>
                  <a:schemeClr val="tx1"/>
                </a:solidFill>
              </a:rPr>
              <a:t>Analyse de la performance des premiers mois de l’année</a:t>
            </a:r>
          </a:p>
          <a:p>
            <a:pPr algn="just"/>
            <a:r>
              <a:rPr lang="fr-FR" sz="1600" dirty="0">
                <a:solidFill>
                  <a:schemeClr val="tx1"/>
                </a:solidFill>
              </a:rPr>
              <a:t>Estimation de l’atterrissage fin d’année</a:t>
            </a:r>
          </a:p>
          <a:p>
            <a:pPr algn="just"/>
            <a:r>
              <a:rPr lang="fr-FR" sz="1600" dirty="0">
                <a:solidFill>
                  <a:schemeClr val="tx1"/>
                </a:solidFill>
              </a:rPr>
              <a:t>Définition des objectifs de l’année à venir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87" y="3214383"/>
            <a:ext cx="396624" cy="39714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87" y="3902208"/>
            <a:ext cx="396624" cy="397142"/>
          </a:xfrm>
          <a:prstGeom prst="rect">
            <a:avLst/>
          </a:prstGeom>
        </p:spPr>
      </p:pic>
      <p:sp>
        <p:nvSpPr>
          <p:cNvPr id="17" name="Espace réservé du contenu 2"/>
          <p:cNvSpPr txBox="1">
            <a:spLocks/>
          </p:cNvSpPr>
          <p:nvPr/>
        </p:nvSpPr>
        <p:spPr>
          <a:xfrm>
            <a:off x="7014947" y="2294159"/>
            <a:ext cx="3930557" cy="3806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50000"/>
              </a:lnSpc>
              <a:buNone/>
            </a:pPr>
            <a:r>
              <a:rPr lang="fr-FR" sz="1600" dirty="0">
                <a:solidFill>
                  <a:schemeClr val="bg1"/>
                </a:solidFill>
              </a:rPr>
              <a:t>Définition des objectifs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fr-FR" sz="1600" dirty="0">
                <a:solidFill>
                  <a:schemeClr val="bg1"/>
                </a:solidFill>
              </a:rPr>
              <a:t>Identification des responsables 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fr-FR" sz="1600" dirty="0">
                <a:solidFill>
                  <a:schemeClr val="bg1"/>
                </a:solidFill>
              </a:rPr>
              <a:t>Description de chaque plan action 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fr-FR" sz="1600" dirty="0">
                <a:solidFill>
                  <a:schemeClr val="bg1"/>
                </a:solidFill>
              </a:rPr>
              <a:t>Identification des indicateurs de performance des plans d’action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fr-FR" sz="1600" dirty="0">
                <a:solidFill>
                  <a:schemeClr val="bg1"/>
                </a:solidFill>
              </a:rPr>
              <a:t>Précision du timing de réalisation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fr-FR" sz="1600" dirty="0">
                <a:solidFill>
                  <a:schemeClr val="bg1"/>
                </a:solidFill>
              </a:rPr>
              <a:t>Enumération des ressources nécessaires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801" y="2335103"/>
            <a:ext cx="396624" cy="39714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801" y="2812800"/>
            <a:ext cx="396624" cy="397142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801" y="3290497"/>
            <a:ext cx="396624" cy="39714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801" y="3768194"/>
            <a:ext cx="396624" cy="397142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801" y="4660063"/>
            <a:ext cx="396624" cy="397142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801" y="5137760"/>
            <a:ext cx="396624" cy="39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79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9" grpId="0"/>
      <p:bldP spid="13" grpId="0"/>
      <p:bldP spid="14" grpId="0" build="p"/>
      <p:bldP spid="1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2467194" y="513117"/>
            <a:ext cx="7003298" cy="619649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FR" sz="2400" dirty="0"/>
              <a:t>CONSOLIDATION DES BUDGETS FONCTIONNELS ET ARBITRAGE BUDGÉTAIRE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454" y="417581"/>
            <a:ext cx="472500" cy="787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489350" y="417581"/>
            <a:ext cx="472500" cy="787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9305" y="2152271"/>
            <a:ext cx="3794077" cy="394828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395787" y="1505337"/>
            <a:ext cx="3671244" cy="7438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fr-FR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Consolidation des budgets fonctionnels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96" y="2355961"/>
            <a:ext cx="193182" cy="19343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176211" y="2152271"/>
            <a:ext cx="3794077" cy="3948282"/>
          </a:xfrm>
          <a:prstGeom prst="rect">
            <a:avLst/>
          </a:prstGeom>
          <a:solidFill>
            <a:srgbClr val="93B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8093117" y="2152271"/>
            <a:ext cx="3794077" cy="39482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4189859" y="1505337"/>
            <a:ext cx="3671244" cy="7438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fr-FR" sz="1800" b="1" dirty="0"/>
              <a:t>Négociations et Arbitrages budgétaires</a:t>
            </a:r>
            <a:endParaRPr lang="fr-FR" sz="1800" dirty="0"/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>
          <a:xfrm>
            <a:off x="8106765" y="1505337"/>
            <a:ext cx="3671244" cy="7438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fr-FR" sz="1800" b="1" dirty="0"/>
              <a:t>Comment réussir son arbitrage budgétaire</a:t>
            </a:r>
            <a:endParaRPr lang="fr-FR" sz="1800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33675" y="2294159"/>
            <a:ext cx="3442289" cy="3806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00000"/>
              </a:lnSpc>
              <a:buNone/>
            </a:pPr>
            <a:r>
              <a:rPr lang="fr-FR" sz="1600" dirty="0"/>
              <a:t>Une fois les budgets établis, ils sont transmis au contrôleur de gestion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fr-FR" sz="1600" dirty="0"/>
              <a:t>Le Contrôleur de gestion vérifie la cohérence entre le budget proposé et la lettre de cadrage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fr-FR" sz="1600" dirty="0"/>
              <a:t>Une fois toutes les propositions de budgets soumis, le Contrôleur de gestion fait la consolidation et une synthèse budgétaire globale sous forme de compte de résultat</a:t>
            </a:r>
          </a:p>
        </p:txBody>
      </p:sp>
      <p:sp>
        <p:nvSpPr>
          <p:cNvPr id="30" name="Espace réservé du contenu 2"/>
          <p:cNvSpPr txBox="1">
            <a:spLocks/>
          </p:cNvSpPr>
          <p:nvPr/>
        </p:nvSpPr>
        <p:spPr>
          <a:xfrm>
            <a:off x="4352104" y="2294159"/>
            <a:ext cx="3442289" cy="3806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00000"/>
              </a:lnSpc>
              <a:buNone/>
            </a:pPr>
            <a:r>
              <a:rPr lang="fr-FR" sz="1600" dirty="0"/>
              <a:t>Après consolidation, les résultats prévisionnels peuvent soit ne pas satisfaire le DG, soit être loin du cadrage initial 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fr-FR" sz="1600" dirty="0"/>
              <a:t>On peut donc être amené à revoir certains éléments du budget et les hypothèses de base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fr-FR" sz="1600" dirty="0"/>
              <a:t>On peut également demander aux responsables de revoir leurs propositions budgétaires</a:t>
            </a:r>
          </a:p>
        </p:txBody>
      </p:sp>
      <p:sp>
        <p:nvSpPr>
          <p:cNvPr id="31" name="Espace réservé du contenu 2"/>
          <p:cNvSpPr txBox="1">
            <a:spLocks/>
          </p:cNvSpPr>
          <p:nvPr/>
        </p:nvSpPr>
        <p:spPr>
          <a:xfrm>
            <a:off x="8269010" y="2294159"/>
            <a:ext cx="3442289" cy="3806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fr-FR" sz="1600" dirty="0"/>
              <a:t>Se rassurer que toutes les ressources requises soient en droite ligne avec la stratégie globale de l’entreprise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fr-FR" sz="1600" dirty="0"/>
              <a:t>Se rassurer que ces ressources demandées soient dans le timing adéquat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fr-FR" sz="1600" dirty="0"/>
              <a:t>Se rassurer que ces ressources soient en cohérence avec le cadrage budgétaire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96" y="3221382"/>
            <a:ext cx="193182" cy="19343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96" y="4086803"/>
            <a:ext cx="193182" cy="19343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640" y="2355961"/>
            <a:ext cx="193182" cy="19343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640" y="3472183"/>
            <a:ext cx="193182" cy="193435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147" y="2355961"/>
            <a:ext cx="193182" cy="193435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147" y="3472183"/>
            <a:ext cx="193182" cy="193435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640" y="4574862"/>
            <a:ext cx="193182" cy="193435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147" y="4291746"/>
            <a:ext cx="193182" cy="19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12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21" grpId="0" animBg="1"/>
      <p:bldP spid="22" grpId="0" animBg="1"/>
      <p:bldP spid="23" grpId="0"/>
      <p:bldP spid="24" grpId="0"/>
      <p:bldP spid="14" grpId="0" build="p"/>
      <p:bldP spid="30" grpId="0" build="p"/>
      <p:bldP spid="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2486052" y="585433"/>
            <a:ext cx="6916200" cy="451797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FR" sz="3200" dirty="0"/>
              <a:t>DIFFUSION DU BUDGET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478" y="417581"/>
            <a:ext cx="472500" cy="787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286852" y="417581"/>
            <a:ext cx="472500" cy="787500"/>
          </a:xfrm>
          <a:prstGeom prst="rect">
            <a:avLst/>
          </a:prstGeom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1460310" y="1459002"/>
            <a:ext cx="9962865" cy="43126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Une fois les arbitrages terminés, une dernière consolidation est faite, ratifiée et validée par la DG et le comité budgétaire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Après validation, une réunion de clôture ou de diffusion est organisée afin de permettre aux responsables opérationnels de prendre connaissance de leurs engagements définitifs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 budget devient irrévocable et constitue un contrat passé entre la DG et les directions opérationnelles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 budget constitue la référence de performance de l’année à venir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86" y="1542196"/>
            <a:ext cx="396624" cy="39714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86" y="2592897"/>
            <a:ext cx="396624" cy="397142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86" y="4118077"/>
            <a:ext cx="396624" cy="39714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86" y="5136823"/>
            <a:ext cx="396624" cy="39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51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ROLE DU CONTROLEUR DE GESTION DANS LE PROCESSUS BUDGETAIRE</a:t>
            </a:r>
          </a:p>
        </p:txBody>
      </p:sp>
    </p:spTree>
    <p:extLst>
      <p:ext uri="{BB962C8B-B14F-4D97-AF65-F5344CB8AC3E}">
        <p14:creationId xmlns:p14="http://schemas.microsoft.com/office/powerpoint/2010/main" val="134724505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1446755" y="551406"/>
            <a:ext cx="3118982" cy="525833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RÔLE DE CONSEIL</a:t>
            </a:r>
          </a:p>
        </p:txBody>
      </p:sp>
      <p:sp>
        <p:nvSpPr>
          <p:cNvPr id="6" name="Rectangle 5"/>
          <p:cNvSpPr/>
          <p:nvPr/>
        </p:nvSpPr>
        <p:spPr>
          <a:xfrm>
            <a:off x="826717" y="1315233"/>
            <a:ext cx="4359058" cy="4409162"/>
          </a:xfrm>
          <a:prstGeom prst="rect">
            <a:avLst/>
          </a:prstGeom>
          <a:solidFill>
            <a:srgbClr val="93B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349070" y="1315233"/>
            <a:ext cx="6012036" cy="4409162"/>
          </a:xfrm>
          <a:prstGeom prst="rect">
            <a:avLst/>
          </a:prstGeom>
          <a:solidFill>
            <a:srgbClr val="004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3"/>
          <p:cNvSpPr txBox="1">
            <a:spLocks/>
          </p:cNvSpPr>
          <p:nvPr/>
        </p:nvSpPr>
        <p:spPr>
          <a:xfrm>
            <a:off x="6795597" y="551406"/>
            <a:ext cx="3118982" cy="5258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/>
              <a:t>RÔLE D’ANIMATION</a:t>
            </a:r>
          </a:p>
        </p:txBody>
      </p:sp>
      <p:sp>
        <p:nvSpPr>
          <p:cNvPr id="9" name="Espace réservé du contenu 3"/>
          <p:cNvSpPr txBox="1">
            <a:spLocks/>
          </p:cNvSpPr>
          <p:nvPr/>
        </p:nvSpPr>
        <p:spPr>
          <a:xfrm>
            <a:off x="989556" y="1653697"/>
            <a:ext cx="4045907" cy="1916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fr-FR" sz="1800" dirty="0">
                <a:latin typeface="Century Gothic" panose="020B0502020202020204" pitchFamily="34" charset="0"/>
              </a:rPr>
              <a:t>Il aide les responsables opérationnels à préparer, à argumenter, et à défendre leur budget</a:t>
            </a:r>
          </a:p>
          <a:p>
            <a:pPr lvl="0" algn="just"/>
            <a:r>
              <a:rPr lang="fr-FR" sz="1800" dirty="0">
                <a:latin typeface="Century Gothic" panose="020B0502020202020204" pitchFamily="34" charset="0"/>
              </a:rPr>
              <a:t>Il les aide à suivre leurs résultats mensuels</a:t>
            </a:r>
          </a:p>
        </p:txBody>
      </p:sp>
      <p:sp>
        <p:nvSpPr>
          <p:cNvPr id="10" name="Espace réservé du contenu 3"/>
          <p:cNvSpPr txBox="1">
            <a:spLocks/>
          </p:cNvSpPr>
          <p:nvPr/>
        </p:nvSpPr>
        <p:spPr>
          <a:xfrm>
            <a:off x="5461348" y="1653697"/>
            <a:ext cx="5774499" cy="3820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fr-FR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Participe au cadrage budgétaire</a:t>
            </a:r>
          </a:p>
          <a:p>
            <a:pPr lvl="0" algn="just"/>
            <a:r>
              <a:rPr lang="fr-FR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Conçoit le modèle de simulation y afférent</a:t>
            </a:r>
          </a:p>
          <a:p>
            <a:pPr lvl="0" algn="just"/>
            <a:r>
              <a:rPr lang="fr-FR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Conçoit les maquettes de propositions budgétaires</a:t>
            </a:r>
          </a:p>
          <a:p>
            <a:pPr lvl="0" algn="just"/>
            <a:r>
              <a:rPr lang="fr-FR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Challenge les propositions budgétaires des opérationnels</a:t>
            </a:r>
          </a:p>
          <a:p>
            <a:pPr lvl="0" algn="just"/>
            <a:r>
              <a:rPr lang="fr-FR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Fait la consolidation des propositions budgétaires</a:t>
            </a:r>
          </a:p>
          <a:p>
            <a:pPr lvl="0" algn="just"/>
            <a:r>
              <a:rPr lang="fr-FR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Participe activement au processus d’arbitrage</a:t>
            </a:r>
          </a:p>
          <a:p>
            <a:pPr lvl="0" algn="just"/>
            <a:r>
              <a:rPr lang="fr-FR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Assure le suivi mensuel de l’exécution budgétaire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6717" y="1064712"/>
            <a:ext cx="4359058" cy="45719"/>
          </a:xfrm>
          <a:prstGeom prst="rect">
            <a:avLst/>
          </a:prstGeom>
          <a:solidFill>
            <a:srgbClr val="93B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349070" y="1064712"/>
            <a:ext cx="6012036" cy="45719"/>
          </a:xfrm>
          <a:prstGeom prst="rect">
            <a:avLst/>
          </a:prstGeom>
          <a:solidFill>
            <a:srgbClr val="004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793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 animBg="1"/>
      <p:bldP spid="8" grpId="0"/>
      <p:bldP spid="9" grpId="0" build="p"/>
      <p:bldP spid="10" grpId="0" build="p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432" y="2742033"/>
            <a:ext cx="1946385" cy="4311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1" y="2634820"/>
            <a:ext cx="1803475" cy="53833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71" y="2073086"/>
            <a:ext cx="1100071" cy="110007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5223" y="2405523"/>
            <a:ext cx="3408620" cy="97117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981" y="3502116"/>
            <a:ext cx="2345890" cy="78196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704" y="4823008"/>
            <a:ext cx="1920360" cy="86013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8" y="3502116"/>
            <a:ext cx="908990" cy="128578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576" y="3893097"/>
            <a:ext cx="1922886" cy="271995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742" y="2995531"/>
            <a:ext cx="1561411" cy="220864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35" y="2405523"/>
            <a:ext cx="2372461" cy="335588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33" y="3770621"/>
            <a:ext cx="2096055" cy="296490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4133" y="4949536"/>
            <a:ext cx="1189582" cy="662552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056981" y="995822"/>
            <a:ext cx="6985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4D8C"/>
                </a:solidFill>
                <a:latin typeface="Century Gothic" panose="020B0502020202020204" pitchFamily="34" charset="0"/>
              </a:rPr>
              <a:t>NOS REFERENCES PRATIQUES …</a:t>
            </a:r>
          </a:p>
        </p:txBody>
      </p:sp>
    </p:spTree>
    <p:extLst>
      <p:ext uri="{BB962C8B-B14F-4D97-AF65-F5344CB8AC3E}">
        <p14:creationId xmlns:p14="http://schemas.microsoft.com/office/powerpoint/2010/main" val="80933477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59" y="652072"/>
            <a:ext cx="3170488" cy="515596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839244" y="2980023"/>
            <a:ext cx="2204581" cy="5000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SOMMAIRE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673" y="503277"/>
            <a:ext cx="6307317" cy="62289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673" y="1993874"/>
            <a:ext cx="6307317" cy="6228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673" y="3772570"/>
            <a:ext cx="6307317" cy="62289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673" y="5301711"/>
            <a:ext cx="6307317" cy="622894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4083485" y="614494"/>
            <a:ext cx="6150279" cy="388046"/>
          </a:xfrm>
        </p:spPr>
        <p:txBody>
          <a:bodyPr anchor="ctr">
            <a:noAutofit/>
          </a:bodyPr>
          <a:lstStyle/>
          <a:p>
            <a:pPr marL="0" lvl="0" indent="0">
              <a:buNone/>
            </a:pPr>
            <a:r>
              <a:rPr lang="fr-FR" sz="2400" b="1" dirty="0">
                <a:solidFill>
                  <a:schemeClr val="bg1"/>
                </a:solidFill>
              </a:rPr>
              <a:t>INTRODUCTION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3" name="Espace réservé du contenu 4"/>
          <p:cNvSpPr txBox="1">
            <a:spLocks/>
          </p:cNvSpPr>
          <p:nvPr/>
        </p:nvSpPr>
        <p:spPr>
          <a:xfrm>
            <a:off x="4083485" y="2100476"/>
            <a:ext cx="6150279" cy="388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bg1"/>
                </a:solidFill>
              </a:rPr>
              <a:t>ELABORATION BUDGETAIRE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4" name="Espace réservé du contenu 4"/>
          <p:cNvSpPr txBox="1">
            <a:spLocks/>
          </p:cNvSpPr>
          <p:nvPr/>
        </p:nvSpPr>
        <p:spPr>
          <a:xfrm>
            <a:off x="4083485" y="3889994"/>
            <a:ext cx="6150279" cy="388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bg1"/>
                </a:solidFill>
              </a:rPr>
              <a:t>SUIVI ET CONTROLE BUDGETAIRE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5" name="Espace réservé du contenu 4"/>
          <p:cNvSpPr txBox="1">
            <a:spLocks/>
          </p:cNvSpPr>
          <p:nvPr/>
        </p:nvSpPr>
        <p:spPr>
          <a:xfrm>
            <a:off x="4083485" y="5414132"/>
            <a:ext cx="6150279" cy="388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>
                <a:solidFill>
                  <a:schemeClr val="bg1"/>
                </a:solidFill>
              </a:rPr>
              <a:t>ROLE DU CONTROLEUR DE GESTION DANS LE PROCESSUS BUDGETAIRE</a:t>
            </a:r>
            <a:endParaRPr lang="fr-F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03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b="1" dirty="0">
                <a:solidFill>
                  <a:schemeClr val="bg1"/>
                </a:solidFill>
              </a:rPr>
              <a:t>INTRODUCTION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6851736" y="3469710"/>
            <a:ext cx="4910203" cy="1515650"/>
          </a:xfrm>
        </p:spPr>
        <p:txBody>
          <a:bodyPr>
            <a:normAutofit fontScale="92500"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fr-FR" dirty="0"/>
              <a:t>Définition du budget</a:t>
            </a:r>
          </a:p>
          <a:p>
            <a:pPr marL="228600" lvl="1">
              <a:spcBef>
                <a:spcPts val="1000"/>
              </a:spcBef>
            </a:pPr>
            <a:endParaRPr lang="fr-FR" dirty="0"/>
          </a:p>
          <a:p>
            <a:pPr marL="0" lvl="1" indent="0">
              <a:spcBef>
                <a:spcPts val="1000"/>
              </a:spcBef>
              <a:buNone/>
            </a:pPr>
            <a:r>
              <a:rPr lang="fr-FR" dirty="0"/>
              <a:t>Objectifs, rôle et finalité du budget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949" y="3469710"/>
            <a:ext cx="488665" cy="48930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949" y="4396636"/>
            <a:ext cx="488665" cy="48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9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DÉFINITION DU BUDGET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58432" y="1975937"/>
            <a:ext cx="7295367" cy="31847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000" dirty="0"/>
              <a:t>C’est la traduction financière des ressources requises afin de mener à bien les plans d’action relatifs aux objectifs de l’année à venir.</a:t>
            </a:r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  <a:p>
            <a:pPr marL="0" indent="0" algn="just">
              <a:buNone/>
            </a:pPr>
            <a:r>
              <a:rPr lang="fr-FR" sz="2000" dirty="0"/>
              <a:t>C’est une référence nécessaire à la maîtrise des services et à la mesure de la performance.</a:t>
            </a:r>
          </a:p>
          <a:p>
            <a:pPr algn="just"/>
            <a:endParaRPr lang="fr-FR" sz="2000" dirty="0"/>
          </a:p>
        </p:txBody>
      </p:sp>
      <p:grpSp>
        <p:nvGrpSpPr>
          <p:cNvPr id="6" name="Groupe 5"/>
          <p:cNvGrpSpPr/>
          <p:nvPr/>
        </p:nvGrpSpPr>
        <p:grpSpPr>
          <a:xfrm>
            <a:off x="314871" y="1806202"/>
            <a:ext cx="3262580" cy="3266839"/>
            <a:chOff x="314871" y="1806202"/>
            <a:chExt cx="3262580" cy="3266839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4871" y="1806202"/>
              <a:ext cx="3262580" cy="3266839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816914" y="2075435"/>
              <a:ext cx="2217107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6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248" y="2279737"/>
            <a:ext cx="576406" cy="57715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248" y="4082525"/>
            <a:ext cx="576406" cy="57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13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OBJECTIFS, RÔLE ET FINALITÉ DU BUDGET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8110" y="3715466"/>
            <a:ext cx="3278191" cy="811680"/>
          </a:xfrm>
        </p:spPr>
        <p:txBody>
          <a:bodyPr>
            <a:normAutofit/>
          </a:bodyPr>
          <a:lstStyle/>
          <a:p>
            <a:pPr marL="0" lvl="0" indent="0" algn="r">
              <a:buNone/>
            </a:pPr>
            <a:r>
              <a:rPr lang="fr-FR" sz="2000" dirty="0"/>
              <a:t>Outil de prévision et de projection dans l’avenir.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4058236" y="1850708"/>
            <a:ext cx="3381375" cy="2801938"/>
            <a:chOff x="3915804" y="1983038"/>
            <a:chExt cx="3381375" cy="2801938"/>
          </a:xfrm>
        </p:grpSpPr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3915804" y="3827713"/>
              <a:ext cx="658813" cy="344488"/>
            </a:xfrm>
            <a:custGeom>
              <a:avLst/>
              <a:gdLst>
                <a:gd name="T0" fmla="*/ 11 w 415"/>
                <a:gd name="T1" fmla="*/ 217 h 217"/>
                <a:gd name="T2" fmla="*/ 415 w 415"/>
                <a:gd name="T3" fmla="*/ 21 h 217"/>
                <a:gd name="T4" fmla="*/ 404 w 415"/>
                <a:gd name="T5" fmla="*/ 0 h 217"/>
                <a:gd name="T6" fmla="*/ 0 w 415"/>
                <a:gd name="T7" fmla="*/ 197 h 217"/>
                <a:gd name="T8" fmla="*/ 11 w 415"/>
                <a:gd name="T9" fmla="*/ 217 h 217"/>
                <a:gd name="T10" fmla="*/ 11 w 415"/>
                <a:gd name="T11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217">
                  <a:moveTo>
                    <a:pt x="11" y="217"/>
                  </a:moveTo>
                  <a:lnTo>
                    <a:pt x="415" y="21"/>
                  </a:lnTo>
                  <a:lnTo>
                    <a:pt x="404" y="0"/>
                  </a:lnTo>
                  <a:lnTo>
                    <a:pt x="0" y="197"/>
                  </a:lnTo>
                  <a:lnTo>
                    <a:pt x="11" y="217"/>
                  </a:lnTo>
                  <a:lnTo>
                    <a:pt x="11" y="217"/>
                  </a:lnTo>
                  <a:close/>
                </a:path>
              </a:pathLst>
            </a:custGeom>
            <a:solidFill>
              <a:srgbClr val="025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6639954" y="3827713"/>
              <a:ext cx="657225" cy="344488"/>
            </a:xfrm>
            <a:custGeom>
              <a:avLst/>
              <a:gdLst>
                <a:gd name="T0" fmla="*/ 405 w 414"/>
                <a:gd name="T1" fmla="*/ 217 h 217"/>
                <a:gd name="T2" fmla="*/ 0 w 414"/>
                <a:gd name="T3" fmla="*/ 21 h 217"/>
                <a:gd name="T4" fmla="*/ 10 w 414"/>
                <a:gd name="T5" fmla="*/ 0 h 217"/>
                <a:gd name="T6" fmla="*/ 414 w 414"/>
                <a:gd name="T7" fmla="*/ 197 h 217"/>
                <a:gd name="T8" fmla="*/ 405 w 414"/>
                <a:gd name="T9" fmla="*/ 217 h 217"/>
                <a:gd name="T10" fmla="*/ 405 w 414"/>
                <a:gd name="T11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4" h="217">
                  <a:moveTo>
                    <a:pt x="405" y="217"/>
                  </a:moveTo>
                  <a:lnTo>
                    <a:pt x="0" y="21"/>
                  </a:lnTo>
                  <a:lnTo>
                    <a:pt x="10" y="0"/>
                  </a:lnTo>
                  <a:lnTo>
                    <a:pt x="414" y="197"/>
                  </a:lnTo>
                  <a:lnTo>
                    <a:pt x="405" y="217"/>
                  </a:lnTo>
                  <a:lnTo>
                    <a:pt x="405" y="217"/>
                  </a:lnTo>
                  <a:close/>
                </a:path>
              </a:pathLst>
            </a:custGeom>
            <a:solidFill>
              <a:srgbClr val="025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9"/>
            <p:cNvSpPr>
              <a:spLocks noEditPoints="1"/>
            </p:cNvSpPr>
            <p:nvPr/>
          </p:nvSpPr>
          <p:spPr bwMode="auto">
            <a:xfrm>
              <a:off x="4363479" y="1983038"/>
              <a:ext cx="2462213" cy="2463800"/>
            </a:xfrm>
            <a:custGeom>
              <a:avLst/>
              <a:gdLst>
                <a:gd name="T0" fmla="*/ 1272 w 2544"/>
                <a:gd name="T1" fmla="*/ 0 h 2543"/>
                <a:gd name="T2" fmla="*/ 0 w 2544"/>
                <a:gd name="T3" fmla="*/ 1272 h 2543"/>
                <a:gd name="T4" fmla="*/ 1272 w 2544"/>
                <a:gd name="T5" fmla="*/ 2543 h 2543"/>
                <a:gd name="T6" fmla="*/ 2544 w 2544"/>
                <a:gd name="T7" fmla="*/ 1272 h 2543"/>
                <a:gd name="T8" fmla="*/ 1272 w 2544"/>
                <a:gd name="T9" fmla="*/ 0 h 2543"/>
                <a:gd name="T10" fmla="*/ 1272 w 2544"/>
                <a:gd name="T11" fmla="*/ 2476 h 2543"/>
                <a:gd name="T12" fmla="*/ 67 w 2544"/>
                <a:gd name="T13" fmla="*/ 1272 h 2543"/>
                <a:gd name="T14" fmla="*/ 1272 w 2544"/>
                <a:gd name="T15" fmla="*/ 67 h 2543"/>
                <a:gd name="T16" fmla="*/ 2479 w 2544"/>
                <a:gd name="T17" fmla="*/ 1272 h 2543"/>
                <a:gd name="T18" fmla="*/ 1272 w 2544"/>
                <a:gd name="T19" fmla="*/ 2476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4" h="2543">
                  <a:moveTo>
                    <a:pt x="1272" y="0"/>
                  </a:moveTo>
                  <a:cubicBezTo>
                    <a:pt x="571" y="0"/>
                    <a:pt x="0" y="569"/>
                    <a:pt x="0" y="1272"/>
                  </a:cubicBezTo>
                  <a:cubicBezTo>
                    <a:pt x="0" y="1974"/>
                    <a:pt x="571" y="2543"/>
                    <a:pt x="1272" y="2543"/>
                  </a:cubicBezTo>
                  <a:cubicBezTo>
                    <a:pt x="1975" y="2543"/>
                    <a:pt x="2544" y="1974"/>
                    <a:pt x="2544" y="1272"/>
                  </a:cubicBezTo>
                  <a:cubicBezTo>
                    <a:pt x="2544" y="569"/>
                    <a:pt x="1975" y="0"/>
                    <a:pt x="1272" y="0"/>
                  </a:cubicBezTo>
                  <a:close/>
                  <a:moveTo>
                    <a:pt x="1272" y="2476"/>
                  </a:moveTo>
                  <a:cubicBezTo>
                    <a:pt x="607" y="2476"/>
                    <a:pt x="67" y="1938"/>
                    <a:pt x="67" y="1272"/>
                  </a:cubicBezTo>
                  <a:cubicBezTo>
                    <a:pt x="67" y="606"/>
                    <a:pt x="607" y="67"/>
                    <a:pt x="1272" y="67"/>
                  </a:cubicBezTo>
                  <a:cubicBezTo>
                    <a:pt x="1938" y="67"/>
                    <a:pt x="2479" y="606"/>
                    <a:pt x="2479" y="1272"/>
                  </a:cubicBezTo>
                  <a:cubicBezTo>
                    <a:pt x="2479" y="1938"/>
                    <a:pt x="1938" y="2476"/>
                    <a:pt x="1272" y="2476"/>
                  </a:cubicBezTo>
                  <a:close/>
                </a:path>
              </a:pathLst>
            </a:custGeom>
            <a:solidFill>
              <a:srgbClr val="025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688917" y="2306888"/>
              <a:ext cx="1814513" cy="18161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5568392" y="4427788"/>
              <a:ext cx="38100" cy="357188"/>
            </a:xfrm>
            <a:custGeom>
              <a:avLst/>
              <a:gdLst>
                <a:gd name="T0" fmla="*/ 0 w 24"/>
                <a:gd name="T1" fmla="*/ 225 h 225"/>
                <a:gd name="T2" fmla="*/ 0 w 24"/>
                <a:gd name="T3" fmla="*/ 0 h 225"/>
                <a:gd name="T4" fmla="*/ 23 w 24"/>
                <a:gd name="T5" fmla="*/ 0 h 225"/>
                <a:gd name="T6" fmla="*/ 24 w 24"/>
                <a:gd name="T7" fmla="*/ 225 h 225"/>
                <a:gd name="T8" fmla="*/ 0 w 24"/>
                <a:gd name="T9" fmla="*/ 225 h 225"/>
                <a:gd name="T10" fmla="*/ 0 w 24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25">
                  <a:moveTo>
                    <a:pt x="0" y="225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24" y="225"/>
                  </a:lnTo>
                  <a:lnTo>
                    <a:pt x="0" y="225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025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4786297" y="2403915"/>
              <a:ext cx="1620628" cy="16220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887985" y="2507719"/>
              <a:ext cx="1413200" cy="141443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112870" y="2739950"/>
              <a:ext cx="949144" cy="949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717049" y="5023653"/>
            <a:ext cx="2394473" cy="465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/>
              <a:t>Outil de mesure.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7887233" y="3867627"/>
            <a:ext cx="2081125" cy="394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/>
              <a:t>Outil d’action.</a:t>
            </a:r>
          </a:p>
        </p:txBody>
      </p:sp>
    </p:spTree>
    <p:extLst>
      <p:ext uri="{BB962C8B-B14F-4D97-AF65-F5344CB8AC3E}">
        <p14:creationId xmlns:p14="http://schemas.microsoft.com/office/powerpoint/2010/main" val="3950066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167949" y="526093"/>
            <a:ext cx="5882089" cy="1239751"/>
          </a:xfrm>
        </p:spPr>
        <p:txBody>
          <a:bodyPr>
            <a:normAutofit/>
          </a:bodyPr>
          <a:lstStyle/>
          <a:p>
            <a:r>
              <a:rPr lang="fr-FR" dirty="0"/>
              <a:t>ELABORATION BUDGETAIRE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6751528" y="2805829"/>
            <a:ext cx="5010411" cy="3219189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fr-FR" sz="2000" dirty="0"/>
              <a:t>Facteurs clés de succès de l’élaboration budgétaire</a:t>
            </a:r>
          </a:p>
          <a:p>
            <a:pPr marL="228600" lvl="1">
              <a:spcBef>
                <a:spcPts val="1000"/>
              </a:spcBef>
            </a:pPr>
            <a:endParaRPr lang="fr-FR" sz="2000" dirty="0"/>
          </a:p>
          <a:p>
            <a:pPr marL="0" lvl="1" indent="0">
              <a:spcBef>
                <a:spcPts val="1000"/>
              </a:spcBef>
              <a:buNone/>
            </a:pPr>
            <a:r>
              <a:rPr lang="fr-FR" sz="2000" dirty="0"/>
              <a:t>Etapes du processus d’élaboration budgétaire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949" y="2893513"/>
            <a:ext cx="488665" cy="48930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949" y="3926120"/>
            <a:ext cx="488665" cy="48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25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09" y="1102944"/>
            <a:ext cx="6294527" cy="44828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620" y="365125"/>
            <a:ext cx="10121030" cy="499171"/>
          </a:xfrm>
        </p:spPr>
        <p:txBody>
          <a:bodyPr>
            <a:noAutofit/>
          </a:bodyPr>
          <a:lstStyle/>
          <a:p>
            <a:r>
              <a:rPr lang="fr-FR" sz="2800" dirty="0"/>
              <a:t>FACTEURS CLÉS DE SUCCÈS DE L’ÉLABORATION BUDGÉTAIRE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4999" y="1205489"/>
            <a:ext cx="3402593" cy="59002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Le budget doit être en cohérence avec la stratégie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030172" y="3736307"/>
            <a:ext cx="3402593" cy="590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Elaboration d’un calendrier budgétaire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066443" y="2373777"/>
            <a:ext cx="3402593" cy="590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Disposer d’un outil de simulation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424999" y="4883373"/>
            <a:ext cx="3402593" cy="590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Mise en place d’un comité budgétaire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6032309" y="1205489"/>
            <a:ext cx="5390866" cy="590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Toujours garder à l’esprit que le budget n’est qu’une étape ou alors une fraction de la stratégie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6469036" y="2155596"/>
            <a:ext cx="5390866" cy="1106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Construire un modèle budgétaire qui facilitera les différentes simulations à divers niveaux d’activité</a:t>
            </a:r>
          </a:p>
          <a:p>
            <a:pPr lvl="0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peut le construire grâce à l’application Excel en l’absence d’un logiciel spécifique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6469036" y="3542065"/>
            <a:ext cx="5390866" cy="1106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Permet aux responsables des centres de responsabilité budgétaire de mieux s’organiser</a:t>
            </a:r>
          </a:p>
          <a:p>
            <a:pPr lvl="0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Permet un meilleur suivi et maîtrise du processus d’élaboration budgétaire</a:t>
            </a: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6032309" y="4755104"/>
            <a:ext cx="5827593" cy="1713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z="1600" dirty="0"/>
              <a:t>Faciliter l’impulsion par le top management</a:t>
            </a:r>
          </a:p>
          <a:p>
            <a:pPr lvl="0"/>
            <a:r>
              <a:rPr lang="fr-FR" sz="1600" dirty="0"/>
              <a:t>Incite les Responsables des CRB à être plus réactifs durant le processus d’élaboration budgétaire</a:t>
            </a:r>
          </a:p>
          <a:p>
            <a:pPr lvl="0"/>
            <a:r>
              <a:rPr lang="fr-FR" sz="1600" dirty="0"/>
              <a:t>Doit être composé de maximum 5 personnes idéalement les plus influentes de la structure parmi lesquelles le Contrôleur de Gestion</a:t>
            </a:r>
          </a:p>
        </p:txBody>
      </p:sp>
    </p:spTree>
    <p:extLst>
      <p:ext uri="{BB962C8B-B14F-4D97-AF65-F5344CB8AC3E}">
        <p14:creationId xmlns:p14="http://schemas.microsoft.com/office/powerpoint/2010/main" val="3409782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252" y="352599"/>
            <a:ext cx="10359398" cy="499171"/>
          </a:xfrm>
        </p:spPr>
        <p:txBody>
          <a:bodyPr/>
          <a:lstStyle/>
          <a:p>
            <a:r>
              <a:rPr lang="fr-FR" sz="3200"/>
              <a:t>ETAPES DU PROCESSUS D’ÉLABORATION BUDGÉTAIRE</a:t>
            </a:r>
            <a:endParaRPr lang="fr-FR" sz="3200" dirty="0"/>
          </a:p>
        </p:txBody>
      </p:sp>
      <p:sp>
        <p:nvSpPr>
          <p:cNvPr id="36" name="Forme libre 35"/>
          <p:cNvSpPr/>
          <p:nvPr/>
        </p:nvSpPr>
        <p:spPr>
          <a:xfrm>
            <a:off x="1146883" y="1977639"/>
            <a:ext cx="3688116" cy="1475245"/>
          </a:xfrm>
          <a:custGeom>
            <a:avLst/>
            <a:gdLst>
              <a:gd name="connsiteX0" fmla="*/ 0 w 1476374"/>
              <a:gd name="connsiteY0" fmla="*/ 0 h 590549"/>
              <a:gd name="connsiteX1" fmla="*/ 1181100 w 1476374"/>
              <a:gd name="connsiteY1" fmla="*/ 0 h 590549"/>
              <a:gd name="connsiteX2" fmla="*/ 1476374 w 1476374"/>
              <a:gd name="connsiteY2" fmla="*/ 295275 h 590549"/>
              <a:gd name="connsiteX3" fmla="*/ 1181100 w 1476374"/>
              <a:gd name="connsiteY3" fmla="*/ 590549 h 590549"/>
              <a:gd name="connsiteX4" fmla="*/ 0 w 1476374"/>
              <a:gd name="connsiteY4" fmla="*/ 590549 h 590549"/>
              <a:gd name="connsiteX5" fmla="*/ 295275 w 1476374"/>
              <a:gd name="connsiteY5" fmla="*/ 295275 h 590549"/>
              <a:gd name="connsiteX6" fmla="*/ 0 w 1476374"/>
              <a:gd name="connsiteY6" fmla="*/ 0 h 59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6374" h="590549">
                <a:moveTo>
                  <a:pt x="0" y="0"/>
                </a:moveTo>
                <a:lnTo>
                  <a:pt x="1181100" y="0"/>
                </a:lnTo>
                <a:lnTo>
                  <a:pt x="1476374" y="295275"/>
                </a:lnTo>
                <a:lnTo>
                  <a:pt x="1181100" y="590549"/>
                </a:lnTo>
                <a:lnTo>
                  <a:pt x="0" y="590549"/>
                </a:lnTo>
                <a:lnTo>
                  <a:pt x="295275" y="295275"/>
                </a:lnTo>
                <a:lnTo>
                  <a:pt x="0" y="0"/>
                </a:lnTo>
                <a:close/>
              </a:path>
            </a:pathLst>
          </a:custGeom>
          <a:solidFill>
            <a:srgbClr val="025F8A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279" tIns="10668" rIns="305942" bIns="10668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b="1" kern="1200" dirty="0">
              <a:latin typeface="Century Gothic" panose="020B0502020202020204" pitchFamily="34" charset="0"/>
            </a:endParaRPr>
          </a:p>
        </p:txBody>
      </p:sp>
      <p:sp>
        <p:nvSpPr>
          <p:cNvPr id="37" name="Forme libre 36"/>
          <p:cNvSpPr/>
          <p:nvPr/>
        </p:nvSpPr>
        <p:spPr>
          <a:xfrm>
            <a:off x="4357345" y="1977639"/>
            <a:ext cx="3688116" cy="1475245"/>
          </a:xfrm>
          <a:custGeom>
            <a:avLst/>
            <a:gdLst>
              <a:gd name="connsiteX0" fmla="*/ 0 w 1476374"/>
              <a:gd name="connsiteY0" fmla="*/ 0 h 590549"/>
              <a:gd name="connsiteX1" fmla="*/ 1181100 w 1476374"/>
              <a:gd name="connsiteY1" fmla="*/ 0 h 590549"/>
              <a:gd name="connsiteX2" fmla="*/ 1476374 w 1476374"/>
              <a:gd name="connsiteY2" fmla="*/ 295275 h 590549"/>
              <a:gd name="connsiteX3" fmla="*/ 1181100 w 1476374"/>
              <a:gd name="connsiteY3" fmla="*/ 590549 h 590549"/>
              <a:gd name="connsiteX4" fmla="*/ 0 w 1476374"/>
              <a:gd name="connsiteY4" fmla="*/ 590549 h 590549"/>
              <a:gd name="connsiteX5" fmla="*/ 295275 w 1476374"/>
              <a:gd name="connsiteY5" fmla="*/ 295275 h 590549"/>
              <a:gd name="connsiteX6" fmla="*/ 0 w 1476374"/>
              <a:gd name="connsiteY6" fmla="*/ 0 h 59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6374" h="590549">
                <a:moveTo>
                  <a:pt x="0" y="0"/>
                </a:moveTo>
                <a:lnTo>
                  <a:pt x="1181100" y="0"/>
                </a:lnTo>
                <a:lnTo>
                  <a:pt x="1476374" y="295275"/>
                </a:lnTo>
                <a:lnTo>
                  <a:pt x="1181100" y="590549"/>
                </a:lnTo>
                <a:lnTo>
                  <a:pt x="0" y="590549"/>
                </a:lnTo>
                <a:lnTo>
                  <a:pt x="295275" y="29527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279" tIns="10668" rIns="305942" bIns="10668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b="1" kern="1200" dirty="0">
              <a:latin typeface="Century Gothic" panose="020B0502020202020204" pitchFamily="34" charset="0"/>
            </a:endParaRPr>
          </a:p>
        </p:txBody>
      </p:sp>
      <p:sp>
        <p:nvSpPr>
          <p:cNvPr id="38" name="Forme libre 37"/>
          <p:cNvSpPr/>
          <p:nvPr/>
        </p:nvSpPr>
        <p:spPr>
          <a:xfrm>
            <a:off x="7540515" y="1977639"/>
            <a:ext cx="3688116" cy="1475245"/>
          </a:xfrm>
          <a:custGeom>
            <a:avLst/>
            <a:gdLst>
              <a:gd name="connsiteX0" fmla="*/ 0 w 1476374"/>
              <a:gd name="connsiteY0" fmla="*/ 0 h 590549"/>
              <a:gd name="connsiteX1" fmla="*/ 1181100 w 1476374"/>
              <a:gd name="connsiteY1" fmla="*/ 0 h 590549"/>
              <a:gd name="connsiteX2" fmla="*/ 1476374 w 1476374"/>
              <a:gd name="connsiteY2" fmla="*/ 295275 h 590549"/>
              <a:gd name="connsiteX3" fmla="*/ 1181100 w 1476374"/>
              <a:gd name="connsiteY3" fmla="*/ 590549 h 590549"/>
              <a:gd name="connsiteX4" fmla="*/ 0 w 1476374"/>
              <a:gd name="connsiteY4" fmla="*/ 590549 h 590549"/>
              <a:gd name="connsiteX5" fmla="*/ 295275 w 1476374"/>
              <a:gd name="connsiteY5" fmla="*/ 295275 h 590549"/>
              <a:gd name="connsiteX6" fmla="*/ 0 w 1476374"/>
              <a:gd name="connsiteY6" fmla="*/ 0 h 59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6374" h="590549">
                <a:moveTo>
                  <a:pt x="0" y="0"/>
                </a:moveTo>
                <a:lnTo>
                  <a:pt x="1181100" y="0"/>
                </a:lnTo>
                <a:lnTo>
                  <a:pt x="1476374" y="295275"/>
                </a:lnTo>
                <a:lnTo>
                  <a:pt x="1181100" y="590549"/>
                </a:lnTo>
                <a:lnTo>
                  <a:pt x="0" y="590549"/>
                </a:lnTo>
                <a:lnTo>
                  <a:pt x="295275" y="295275"/>
                </a:lnTo>
                <a:lnTo>
                  <a:pt x="0" y="0"/>
                </a:lnTo>
                <a:close/>
              </a:path>
            </a:pathLst>
          </a:custGeom>
          <a:solidFill>
            <a:srgbClr val="025F8A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279" tIns="10668" rIns="305942" bIns="10668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b="1" kern="1200" dirty="0">
              <a:latin typeface="Century Gothic" panose="020B0502020202020204" pitchFamily="34" charset="0"/>
            </a:endParaRPr>
          </a:p>
        </p:txBody>
      </p:sp>
      <p:sp>
        <p:nvSpPr>
          <p:cNvPr id="39" name="Forme libre 38"/>
          <p:cNvSpPr/>
          <p:nvPr/>
        </p:nvSpPr>
        <p:spPr>
          <a:xfrm rot="10800000">
            <a:off x="1146883" y="3841130"/>
            <a:ext cx="3688116" cy="1475245"/>
          </a:xfrm>
          <a:custGeom>
            <a:avLst/>
            <a:gdLst>
              <a:gd name="connsiteX0" fmla="*/ 0 w 1476374"/>
              <a:gd name="connsiteY0" fmla="*/ 0 h 590549"/>
              <a:gd name="connsiteX1" fmla="*/ 1181100 w 1476374"/>
              <a:gd name="connsiteY1" fmla="*/ 0 h 590549"/>
              <a:gd name="connsiteX2" fmla="*/ 1476374 w 1476374"/>
              <a:gd name="connsiteY2" fmla="*/ 295275 h 590549"/>
              <a:gd name="connsiteX3" fmla="*/ 1181100 w 1476374"/>
              <a:gd name="connsiteY3" fmla="*/ 590549 h 590549"/>
              <a:gd name="connsiteX4" fmla="*/ 0 w 1476374"/>
              <a:gd name="connsiteY4" fmla="*/ 590549 h 590549"/>
              <a:gd name="connsiteX5" fmla="*/ 295275 w 1476374"/>
              <a:gd name="connsiteY5" fmla="*/ 295275 h 590549"/>
              <a:gd name="connsiteX6" fmla="*/ 0 w 1476374"/>
              <a:gd name="connsiteY6" fmla="*/ 0 h 59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6374" h="590549">
                <a:moveTo>
                  <a:pt x="0" y="0"/>
                </a:moveTo>
                <a:lnTo>
                  <a:pt x="1181100" y="0"/>
                </a:lnTo>
                <a:lnTo>
                  <a:pt x="1476374" y="295275"/>
                </a:lnTo>
                <a:lnTo>
                  <a:pt x="1181100" y="590549"/>
                </a:lnTo>
                <a:lnTo>
                  <a:pt x="0" y="590549"/>
                </a:lnTo>
                <a:lnTo>
                  <a:pt x="295275" y="295275"/>
                </a:lnTo>
                <a:lnTo>
                  <a:pt x="0" y="0"/>
                </a:lnTo>
                <a:close/>
              </a:path>
            </a:pathLst>
          </a:custGeom>
          <a:solidFill>
            <a:srgbClr val="025F8A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279" tIns="10668" rIns="305942" bIns="10668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b="1" kern="1200" dirty="0">
              <a:latin typeface="Century Gothic" panose="020B0502020202020204" pitchFamily="34" charset="0"/>
            </a:endParaRPr>
          </a:p>
        </p:txBody>
      </p:sp>
      <p:sp>
        <p:nvSpPr>
          <p:cNvPr id="40" name="Forme libre 39"/>
          <p:cNvSpPr/>
          <p:nvPr/>
        </p:nvSpPr>
        <p:spPr>
          <a:xfrm rot="10800000">
            <a:off x="4357345" y="3841130"/>
            <a:ext cx="3688116" cy="1475245"/>
          </a:xfrm>
          <a:custGeom>
            <a:avLst/>
            <a:gdLst>
              <a:gd name="connsiteX0" fmla="*/ 0 w 1476374"/>
              <a:gd name="connsiteY0" fmla="*/ 0 h 590549"/>
              <a:gd name="connsiteX1" fmla="*/ 1181100 w 1476374"/>
              <a:gd name="connsiteY1" fmla="*/ 0 h 590549"/>
              <a:gd name="connsiteX2" fmla="*/ 1476374 w 1476374"/>
              <a:gd name="connsiteY2" fmla="*/ 295275 h 590549"/>
              <a:gd name="connsiteX3" fmla="*/ 1181100 w 1476374"/>
              <a:gd name="connsiteY3" fmla="*/ 590549 h 590549"/>
              <a:gd name="connsiteX4" fmla="*/ 0 w 1476374"/>
              <a:gd name="connsiteY4" fmla="*/ 590549 h 590549"/>
              <a:gd name="connsiteX5" fmla="*/ 295275 w 1476374"/>
              <a:gd name="connsiteY5" fmla="*/ 295275 h 590549"/>
              <a:gd name="connsiteX6" fmla="*/ 0 w 1476374"/>
              <a:gd name="connsiteY6" fmla="*/ 0 h 59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6374" h="590549">
                <a:moveTo>
                  <a:pt x="0" y="0"/>
                </a:moveTo>
                <a:lnTo>
                  <a:pt x="1181100" y="0"/>
                </a:lnTo>
                <a:lnTo>
                  <a:pt x="1476374" y="295275"/>
                </a:lnTo>
                <a:lnTo>
                  <a:pt x="1181100" y="590549"/>
                </a:lnTo>
                <a:lnTo>
                  <a:pt x="0" y="590549"/>
                </a:lnTo>
                <a:lnTo>
                  <a:pt x="295275" y="29527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279" tIns="10668" rIns="305942" bIns="10668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b="1" kern="1200" dirty="0">
              <a:latin typeface="Century Gothic" panose="020B0502020202020204" pitchFamily="34" charset="0"/>
            </a:endParaRPr>
          </a:p>
        </p:txBody>
      </p:sp>
      <p:sp>
        <p:nvSpPr>
          <p:cNvPr id="41" name="Forme libre 40"/>
          <p:cNvSpPr/>
          <p:nvPr/>
        </p:nvSpPr>
        <p:spPr>
          <a:xfrm rot="10800000">
            <a:off x="7540515" y="3841130"/>
            <a:ext cx="3688116" cy="1475245"/>
          </a:xfrm>
          <a:custGeom>
            <a:avLst/>
            <a:gdLst>
              <a:gd name="connsiteX0" fmla="*/ 0 w 1476374"/>
              <a:gd name="connsiteY0" fmla="*/ 0 h 590549"/>
              <a:gd name="connsiteX1" fmla="*/ 1181100 w 1476374"/>
              <a:gd name="connsiteY1" fmla="*/ 0 h 590549"/>
              <a:gd name="connsiteX2" fmla="*/ 1476374 w 1476374"/>
              <a:gd name="connsiteY2" fmla="*/ 295275 h 590549"/>
              <a:gd name="connsiteX3" fmla="*/ 1181100 w 1476374"/>
              <a:gd name="connsiteY3" fmla="*/ 590549 h 590549"/>
              <a:gd name="connsiteX4" fmla="*/ 0 w 1476374"/>
              <a:gd name="connsiteY4" fmla="*/ 590549 h 590549"/>
              <a:gd name="connsiteX5" fmla="*/ 295275 w 1476374"/>
              <a:gd name="connsiteY5" fmla="*/ 295275 h 590549"/>
              <a:gd name="connsiteX6" fmla="*/ 0 w 1476374"/>
              <a:gd name="connsiteY6" fmla="*/ 0 h 59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6374" h="590549">
                <a:moveTo>
                  <a:pt x="0" y="0"/>
                </a:moveTo>
                <a:lnTo>
                  <a:pt x="1181100" y="0"/>
                </a:lnTo>
                <a:lnTo>
                  <a:pt x="1476374" y="295275"/>
                </a:lnTo>
                <a:lnTo>
                  <a:pt x="1181100" y="590549"/>
                </a:lnTo>
                <a:lnTo>
                  <a:pt x="0" y="590549"/>
                </a:lnTo>
                <a:lnTo>
                  <a:pt x="295275" y="295275"/>
                </a:lnTo>
                <a:lnTo>
                  <a:pt x="0" y="0"/>
                </a:lnTo>
                <a:close/>
              </a:path>
            </a:pathLst>
          </a:custGeom>
          <a:solidFill>
            <a:srgbClr val="025F8A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279" tIns="10668" rIns="305942" bIns="10668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b="1" kern="1200" dirty="0">
              <a:latin typeface="Century Gothic" panose="020B0502020202020204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951631" y="2248363"/>
            <a:ext cx="2405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Elaboration du calendrier budgétaire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5134801" y="2386862"/>
            <a:ext cx="2405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Cadrage budgétaire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8215953" y="2386862"/>
            <a:ext cx="2664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Lancement du processus budgétaire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7929347" y="4255586"/>
            <a:ext cx="2664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Elaboration des budgets fonctionnels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4681205" y="4060474"/>
            <a:ext cx="2664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Consolidation des budgets fonctionnels et arbitrage budgétaire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1407603" y="4378418"/>
            <a:ext cx="240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Diffusion du budget</a:t>
            </a:r>
          </a:p>
        </p:txBody>
      </p:sp>
      <p:sp>
        <p:nvSpPr>
          <p:cNvPr id="48" name="Ellipse 47"/>
          <p:cNvSpPr/>
          <p:nvPr/>
        </p:nvSpPr>
        <p:spPr>
          <a:xfrm>
            <a:off x="2610460" y="1589393"/>
            <a:ext cx="588140" cy="588140"/>
          </a:xfrm>
          <a:prstGeom prst="ellipse">
            <a:avLst/>
          </a:prstGeom>
          <a:solidFill>
            <a:srgbClr val="93BE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49" name="Ellipse 48"/>
          <p:cNvSpPr/>
          <p:nvPr/>
        </p:nvSpPr>
        <p:spPr>
          <a:xfrm>
            <a:off x="5907332" y="1589393"/>
            <a:ext cx="588140" cy="588140"/>
          </a:xfrm>
          <a:prstGeom prst="ellipse">
            <a:avLst/>
          </a:prstGeom>
          <a:solidFill>
            <a:srgbClr val="93BE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50" name="Ellipse 49"/>
          <p:cNvSpPr/>
          <p:nvPr/>
        </p:nvSpPr>
        <p:spPr>
          <a:xfrm>
            <a:off x="9090503" y="1589393"/>
            <a:ext cx="588140" cy="588140"/>
          </a:xfrm>
          <a:prstGeom prst="ellipse">
            <a:avLst/>
          </a:prstGeom>
          <a:solidFill>
            <a:srgbClr val="93BE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51" name="Ellipse 50"/>
          <p:cNvSpPr/>
          <p:nvPr/>
        </p:nvSpPr>
        <p:spPr>
          <a:xfrm>
            <a:off x="2610460" y="3460218"/>
            <a:ext cx="588140" cy="588140"/>
          </a:xfrm>
          <a:prstGeom prst="ellipse">
            <a:avLst/>
          </a:prstGeom>
          <a:solidFill>
            <a:srgbClr val="93BE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</p:txBody>
      </p:sp>
      <p:sp>
        <p:nvSpPr>
          <p:cNvPr id="52" name="Ellipse 51"/>
          <p:cNvSpPr/>
          <p:nvPr/>
        </p:nvSpPr>
        <p:spPr>
          <a:xfrm>
            <a:off x="5907332" y="3460218"/>
            <a:ext cx="588140" cy="588140"/>
          </a:xfrm>
          <a:prstGeom prst="ellipse">
            <a:avLst/>
          </a:prstGeom>
          <a:solidFill>
            <a:srgbClr val="93BE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53" name="Ellipse 52"/>
          <p:cNvSpPr/>
          <p:nvPr/>
        </p:nvSpPr>
        <p:spPr>
          <a:xfrm>
            <a:off x="9090503" y="3460218"/>
            <a:ext cx="588140" cy="588140"/>
          </a:xfrm>
          <a:prstGeom prst="ellipse">
            <a:avLst/>
          </a:prstGeom>
          <a:solidFill>
            <a:srgbClr val="93BE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19156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989385" y="585433"/>
            <a:ext cx="3849143" cy="45179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dirty="0"/>
              <a:t>CADRAGE BUDGÉTAIRE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350" y="417581"/>
            <a:ext cx="472500" cy="787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938756" y="417581"/>
            <a:ext cx="472500" cy="787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4149" y="1487606"/>
            <a:ext cx="10986448" cy="1787857"/>
          </a:xfrm>
          <a:prstGeom prst="rect">
            <a:avLst/>
          </a:prstGeom>
          <a:solidFill>
            <a:srgbClr val="004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contenu 3"/>
          <p:cNvSpPr txBox="1">
            <a:spLocks/>
          </p:cNvSpPr>
          <p:nvPr/>
        </p:nvSpPr>
        <p:spPr>
          <a:xfrm>
            <a:off x="959582" y="1572148"/>
            <a:ext cx="1769970" cy="451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DÉFINITION</a:t>
            </a:r>
          </a:p>
        </p:txBody>
      </p:sp>
      <p:sp>
        <p:nvSpPr>
          <p:cNvPr id="10" name="Espace réservé du contenu 3"/>
          <p:cNvSpPr txBox="1">
            <a:spLocks/>
          </p:cNvSpPr>
          <p:nvPr/>
        </p:nvSpPr>
        <p:spPr>
          <a:xfrm>
            <a:off x="959581" y="1999303"/>
            <a:ext cx="10422651" cy="1044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Permet de valider les hypothèses générales qui serviront de fil conducteur aux responsables opérationnels</a:t>
            </a:r>
          </a:p>
          <a:p>
            <a:pPr algn="just"/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Elle est conduite par le comité de Direction et le Contrôleur de gestion</a:t>
            </a:r>
          </a:p>
        </p:txBody>
      </p:sp>
      <p:sp>
        <p:nvSpPr>
          <p:cNvPr id="11" name="Espace réservé du contenu 3"/>
          <p:cNvSpPr txBox="1">
            <a:spLocks/>
          </p:cNvSpPr>
          <p:nvPr/>
        </p:nvSpPr>
        <p:spPr>
          <a:xfrm>
            <a:off x="959582" y="3725839"/>
            <a:ext cx="1265003" cy="451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>
                <a:solidFill>
                  <a:srgbClr val="004D8C"/>
                </a:solidFill>
                <a:latin typeface="Century Gothic" panose="020B0502020202020204" pitchFamily="34" charset="0"/>
              </a:rPr>
              <a:t>ÉTAPES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9581" y="4544837"/>
            <a:ext cx="3394006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 de la conjoncture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01133" y="4544837"/>
            <a:ext cx="3534686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 des scénarios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72368" y="4544837"/>
            <a:ext cx="2428229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Lettre de cadrage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59581" y="5331499"/>
            <a:ext cx="10422651" cy="45719"/>
          </a:xfrm>
          <a:prstGeom prst="rect">
            <a:avLst/>
          </a:prstGeom>
          <a:solidFill>
            <a:srgbClr val="93B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2486052" y="5183826"/>
            <a:ext cx="341064" cy="341064"/>
          </a:xfrm>
          <a:prstGeom prst="ellipse">
            <a:avLst/>
          </a:prstGeom>
          <a:solidFill>
            <a:srgbClr val="114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6280130" y="5183826"/>
            <a:ext cx="341064" cy="341064"/>
          </a:xfrm>
          <a:prstGeom prst="ellipse">
            <a:avLst/>
          </a:prstGeom>
          <a:solidFill>
            <a:srgbClr val="114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0074208" y="5183826"/>
            <a:ext cx="341064" cy="341064"/>
          </a:xfrm>
          <a:prstGeom prst="ellipse">
            <a:avLst/>
          </a:prstGeom>
          <a:solidFill>
            <a:srgbClr val="114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47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844</Words>
  <Application>Microsoft Office PowerPoint</Application>
  <PresentationFormat>Grand écran</PresentationFormat>
  <Paragraphs>117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</vt:lpstr>
      <vt:lpstr>Century Gothic</vt:lpstr>
      <vt:lpstr>Thème Office</vt:lpstr>
      <vt:lpstr>ELABORATION- PREPARATION ET SUIVI BUDGETAIRE</vt:lpstr>
      <vt:lpstr>SOMMAIRE</vt:lpstr>
      <vt:lpstr>INTRODUCTION</vt:lpstr>
      <vt:lpstr>DÉFINITION DU BUDGET</vt:lpstr>
      <vt:lpstr>OBJECTIFS, RÔLE ET FINALITÉ DU BUDGET</vt:lpstr>
      <vt:lpstr>ELABORATION BUDGETAIRE</vt:lpstr>
      <vt:lpstr>FACTEURS CLÉS DE SUCCÈS DE L’ÉLABORATION BUDGÉTAIRE</vt:lpstr>
      <vt:lpstr>ETAPES DU PROCESSUS D’ÉLABORATION BUDGÉTAIRE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ROLE DU CONTROLEUR DE GESTION DANS LE PROCESSUS BUDGETAIRE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TWA</dc:creator>
  <cp:lastModifiedBy>YAPITHE Eugene Michel</cp:lastModifiedBy>
  <cp:revision>58</cp:revision>
  <dcterms:created xsi:type="dcterms:W3CDTF">2018-08-26T15:57:26Z</dcterms:created>
  <dcterms:modified xsi:type="dcterms:W3CDTF">2021-11-25T17:56:37Z</dcterms:modified>
</cp:coreProperties>
</file>